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52" d="100"/>
          <a:sy n="52" d="100"/>
        </p:scale>
        <p:origin x="-1219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9679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48128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pusta stopka dol.png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8"/>
          <p:cNvSpPr txBox="1">
            <a:spLocks noChangeArrowheads="1"/>
          </p:cNvSpPr>
          <p:nvPr userDrawn="1"/>
        </p:nvSpPr>
        <p:spPr bwMode="auto">
          <a:xfrm>
            <a:off x="1401763" y="6500813"/>
            <a:ext cx="6242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1200"/>
              <a:t>Projekt współfinansowany przez Unię Europejską w ramach Europejskiego Funduszu Społecznego</a:t>
            </a:r>
          </a:p>
        </p:txBody>
      </p:sp>
      <p:pic>
        <p:nvPicPr>
          <p:cNvPr id="9" name="Picture 9" descr="logotypy stopka dol.jpg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57875"/>
            <a:ext cx="87153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10" descr="zielony pasek stopka dol.png"/>
          <p:cNvPicPr>
            <a:picLocks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022" b="-80022"/>
          <a:stretch>
            <a:fillRect/>
          </a:stretch>
        </p:blipFill>
        <p:spPr bwMode="auto">
          <a:xfrm>
            <a:off x="1016000" y="6429375"/>
            <a:ext cx="7199313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3" descr="pieczatka zostac przedsiebiorczym 3.png"/>
          <p:cNvPicPr>
            <a:picLocks noChangeAspect="1"/>
          </p:cNvPicPr>
          <p:nvPr userDrawn="1"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525" y="290513"/>
            <a:ext cx="6826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1041285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6.png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6" descr="pusta stopka d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7" descr="polprzezroczysty pasek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4572000"/>
            <a:ext cx="9144000" cy="617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8" descr="logotypy stopka dol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57875"/>
            <a:ext cx="87153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3" name="TextBox 15"/>
          <p:cNvSpPr txBox="1">
            <a:spLocks noChangeArrowheads="1"/>
          </p:cNvSpPr>
          <p:nvPr/>
        </p:nvSpPr>
        <p:spPr bwMode="auto">
          <a:xfrm>
            <a:off x="468313" y="4365625"/>
            <a:ext cx="73215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3600" b="1" dirty="0" smtClean="0">
                <a:solidFill>
                  <a:srgbClr val="008148"/>
                </a:solidFill>
                <a:latin typeface="Arial" charset="0"/>
              </a:rPr>
              <a:t>Drodzy rodzice rozważcie</a:t>
            </a:r>
            <a:endParaRPr lang="pl-PL" altLang="pl-PL" sz="3600" b="1" dirty="0">
              <a:solidFill>
                <a:srgbClr val="008148"/>
              </a:solidFill>
              <a:latin typeface="Arial" charset="0"/>
            </a:endParaRPr>
          </a:p>
        </p:txBody>
      </p:sp>
      <p:sp>
        <p:nvSpPr>
          <p:cNvPr id="2054" name="TextBox 16"/>
          <p:cNvSpPr txBox="1">
            <a:spLocks noChangeArrowheads="1"/>
          </p:cNvSpPr>
          <p:nvPr/>
        </p:nvSpPr>
        <p:spPr bwMode="auto">
          <a:xfrm>
            <a:off x="1401763" y="6500813"/>
            <a:ext cx="6242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1200"/>
              <a:t>Projekt współfinansowany przez Unię Europejską w ramach Europejskiego Funduszu Społecznego</a:t>
            </a:r>
          </a:p>
        </p:txBody>
      </p:sp>
      <p:pic>
        <p:nvPicPr>
          <p:cNvPr id="2055" name="Picture 17" descr="zielony pasek stopka dol.png"/>
          <p:cNvPicPr>
            <a:picLocks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022" b="-80022"/>
          <a:stretch>
            <a:fillRect/>
          </a:stretch>
        </p:blipFill>
        <p:spPr bwMode="auto">
          <a:xfrm>
            <a:off x="1016000" y="6429375"/>
            <a:ext cx="7199313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6" name="Picture 13" descr="pieczatka zostac przedsiebiorczym 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08625" y="692150"/>
            <a:ext cx="2933700" cy="3071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8028384" y="0"/>
            <a:ext cx="1115616" cy="119675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49155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pusta stopka d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1401763" y="6500813"/>
            <a:ext cx="6242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1200"/>
              <a:t>Projekt współfinansowany przez Unię Europejską w ramach Europejskiego Funduszu Społecznego</a:t>
            </a:r>
          </a:p>
        </p:txBody>
      </p:sp>
      <p:pic>
        <p:nvPicPr>
          <p:cNvPr id="13316" name="Picture 9" descr="logotypy stopka d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57875"/>
            <a:ext cx="87153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0" descr="zielony pasek stopka dol.pn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022" b="-80022"/>
          <a:stretch>
            <a:fillRect/>
          </a:stretch>
        </p:blipFill>
        <p:spPr bwMode="auto">
          <a:xfrm>
            <a:off x="1016000" y="6429375"/>
            <a:ext cx="7199313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Rectangle 1"/>
          <p:cNvSpPr>
            <a:spLocks noChangeArrowheads="1"/>
          </p:cNvSpPr>
          <p:nvPr/>
        </p:nvSpPr>
        <p:spPr bwMode="auto">
          <a:xfrm>
            <a:off x="468313" y="949325"/>
            <a:ext cx="7488237" cy="4362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2800" b="1" dirty="0">
                <a:solidFill>
                  <a:srgbClr val="008148"/>
                </a:solidFill>
                <a:latin typeface="Arial" charset="0"/>
              </a:rPr>
              <a:t>Kreatywność – wczoraj i dziś</a:t>
            </a:r>
            <a:endParaRPr lang="pl-PL" altLang="pl-PL" sz="2800" b="1" dirty="0">
              <a:solidFill>
                <a:srgbClr val="008148"/>
              </a:solidFill>
            </a:endParaRPr>
          </a:p>
          <a:p>
            <a:endParaRPr lang="pl-PL" altLang="pl-PL" sz="1400" dirty="0"/>
          </a:p>
          <a:p>
            <a:endParaRPr lang="pl-PL" altLang="pl-PL" sz="2000" dirty="0"/>
          </a:p>
          <a:p>
            <a:pPr>
              <a:buFontTx/>
              <a:buBlip>
                <a:blip r:embed="rId5"/>
              </a:buBlip>
            </a:pPr>
            <a:r>
              <a:rPr lang="pl-PL" altLang="pl-PL" sz="2000" dirty="0"/>
              <a:t> </a:t>
            </a:r>
            <a:r>
              <a:rPr lang="pl-PL" altLang="pl-PL" dirty="0">
                <a:latin typeface="Arial" charset="0"/>
              </a:rPr>
              <a:t>Wcześniej kreatywność była postrzegana jako kara lub dar, a więc cecha niektórych i wybranych.</a:t>
            </a:r>
            <a:r>
              <a:rPr lang="pl-PL" altLang="pl-PL" dirty="0"/>
              <a:t> </a:t>
            </a:r>
          </a:p>
          <a:p>
            <a:pPr>
              <a:buFontTx/>
              <a:buBlip>
                <a:blip r:embed="rId5"/>
              </a:buBlip>
            </a:pPr>
            <a:r>
              <a:rPr lang="pl-PL" altLang="pl-PL" dirty="0"/>
              <a:t> </a:t>
            </a:r>
            <a:r>
              <a:rPr lang="pl-PL" altLang="pl-PL" dirty="0">
                <a:latin typeface="Arial" charset="0"/>
              </a:rPr>
              <a:t>Bardzo długo pojęcie kreatywności było kojarzone wyłącznie ze sztuką. </a:t>
            </a:r>
          </a:p>
          <a:p>
            <a:pPr>
              <a:buFontTx/>
              <a:buBlip>
                <a:blip r:embed="rId5"/>
              </a:buBlip>
            </a:pPr>
            <a:r>
              <a:rPr lang="pl-PL" altLang="pl-PL" dirty="0">
                <a:latin typeface="Arial" charset="0"/>
              </a:rPr>
              <a:t>W przemyśle i w życiu codziennym mówiło się o nowych pomysłach raczej w kontekście innowacji. </a:t>
            </a:r>
          </a:p>
          <a:p>
            <a:pPr>
              <a:buFontTx/>
              <a:buBlip>
                <a:blip r:embed="rId5"/>
              </a:buBlip>
            </a:pPr>
            <a:r>
              <a:rPr lang="pl-PL" altLang="pl-PL" dirty="0">
                <a:latin typeface="Arial" charset="0"/>
              </a:rPr>
              <a:t>Jako dyscyplina marketingowa kreatywność rozwinęła się od lat siedemdziesiątych ubiegłego stulecia. </a:t>
            </a:r>
          </a:p>
          <a:p>
            <a:pPr>
              <a:buFontTx/>
              <a:buBlip>
                <a:blip r:embed="rId5"/>
              </a:buBlip>
            </a:pPr>
            <a:r>
              <a:rPr lang="pl-PL" altLang="pl-PL" dirty="0">
                <a:latin typeface="Arial" charset="0"/>
              </a:rPr>
              <a:t> </a:t>
            </a:r>
            <a:r>
              <a:rPr lang="pl-PL" altLang="pl-PL" b="1" dirty="0">
                <a:latin typeface="Arial" charset="0"/>
              </a:rPr>
              <a:t>Od XXI wieku pojęcia kreatywności i innowacyjności zrosły się nierozłącznie.  Kreatywność przestała być „darem“, a stała się wymogiem czasów. </a:t>
            </a:r>
          </a:p>
          <a:p>
            <a:pPr>
              <a:buFontTx/>
              <a:buBlip>
                <a:blip r:embed="rId5"/>
              </a:buBlip>
            </a:pPr>
            <a:endParaRPr lang="pl-PL" altLang="pl-PL" b="1" dirty="0">
              <a:latin typeface="Arial" charset="0"/>
            </a:endParaRPr>
          </a:p>
        </p:txBody>
      </p:sp>
      <p:pic>
        <p:nvPicPr>
          <p:cNvPr id="13319" name="Picture 13" descr="pieczatka zostac przedsiebiorczym 3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525" y="290513"/>
            <a:ext cx="6826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01568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pusta stopka d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1401763" y="6500813"/>
            <a:ext cx="6242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1200"/>
              <a:t>Projekt współfinansowany przez Unię Europejską w ramach Europejskiego Funduszu Społecznego</a:t>
            </a:r>
          </a:p>
        </p:txBody>
      </p:sp>
      <p:pic>
        <p:nvPicPr>
          <p:cNvPr id="13316" name="Picture 9" descr="logotypy stopka d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57875"/>
            <a:ext cx="87153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0" descr="zielony pasek stopka dol.pn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022" b="-80022"/>
          <a:stretch>
            <a:fillRect/>
          </a:stretch>
        </p:blipFill>
        <p:spPr bwMode="auto">
          <a:xfrm>
            <a:off x="1016000" y="6429375"/>
            <a:ext cx="7199313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3" descr="pieczatka zostac przedsiebiorczym 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525" y="290513"/>
            <a:ext cx="6826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434234" y="518834"/>
            <a:ext cx="78502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/>
              <a:t>Czy Państwa dziecko, realizując nowe zadania, </a:t>
            </a:r>
            <a:r>
              <a:rPr lang="pl-PL" sz="2800" dirty="0" smtClean="0"/>
              <a:t> jest </a:t>
            </a:r>
            <a:r>
              <a:rPr lang="pl-PL" sz="2800" dirty="0"/>
              <a:t>bardziej konsekwentne?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/>
              <a:t>Czy chętniej podejmuje różne działania </a:t>
            </a:r>
            <a:r>
              <a:rPr lang="pl-PL" sz="2800" dirty="0" smtClean="0"/>
              <a:t>            (</a:t>
            </a:r>
            <a:r>
              <a:rPr lang="pl-PL" sz="2800" dirty="0"/>
              <a:t>np. dotyczące sportu, nauki, rozwoju własnych zdolności)? </a:t>
            </a:r>
            <a:endParaRPr lang="pl-PL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 smtClean="0"/>
              <a:t>Czy </a:t>
            </a:r>
            <a:r>
              <a:rPr lang="pl-PL" sz="2800" dirty="0"/>
              <a:t>jest bardziej aktywne w środowisku, bierze udział w konkursach, przedsięwzięciach społecznych</a:t>
            </a:r>
            <a:r>
              <a:rPr lang="pl-PL" sz="2800" dirty="0" smtClean="0"/>
              <a:t>?</a:t>
            </a:r>
            <a:endParaRPr lang="pl-PL" sz="2800" dirty="0"/>
          </a:p>
        </p:txBody>
      </p:sp>
    </p:spTree>
    <p:extLst>
      <p:ext uri="{BB962C8B-B14F-4D97-AF65-F5344CB8AC3E}">
        <p14:creationId xmlns:p14="http://schemas.microsoft.com/office/powerpoint/2010/main" val="7766682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6" descr="pusta stopka dol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715000"/>
            <a:ext cx="9144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5" name="TextBox 8"/>
          <p:cNvSpPr txBox="1">
            <a:spLocks noChangeArrowheads="1"/>
          </p:cNvSpPr>
          <p:nvPr/>
        </p:nvSpPr>
        <p:spPr bwMode="auto">
          <a:xfrm>
            <a:off x="1401763" y="6500813"/>
            <a:ext cx="6242050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r>
              <a:rPr lang="pl-PL" altLang="pl-PL" sz="1200"/>
              <a:t>Projekt współfinansowany przez Unię Europejską w ramach Europejskiego Funduszu Społecznego</a:t>
            </a:r>
          </a:p>
        </p:txBody>
      </p:sp>
      <p:pic>
        <p:nvPicPr>
          <p:cNvPr id="13316" name="Picture 9" descr="logotypy stopka dol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5857875"/>
            <a:ext cx="8715375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10" descr="zielony pasek stopka dol.png"/>
          <p:cNvPicPr>
            <a:picLocks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80022" b="-80022"/>
          <a:stretch>
            <a:fillRect/>
          </a:stretch>
        </p:blipFill>
        <p:spPr bwMode="auto">
          <a:xfrm>
            <a:off x="1016000" y="6429375"/>
            <a:ext cx="7199313" cy="36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9" name="Picture 13" descr="pieczatka zostac przedsiebiorczym 3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64525" y="290513"/>
            <a:ext cx="682625" cy="714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ostokąt 1"/>
          <p:cNvSpPr/>
          <p:nvPr/>
        </p:nvSpPr>
        <p:spPr>
          <a:xfrm>
            <a:off x="447229" y="327494"/>
            <a:ext cx="7850261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 smtClean="0"/>
              <a:t>Czy </a:t>
            </a:r>
            <a:r>
              <a:rPr lang="pl-PL" sz="2800" dirty="0"/>
              <a:t>Państwa dziecko chętniej pracuje samo czy </a:t>
            </a:r>
            <a:r>
              <a:rPr lang="pl-PL" sz="2800" dirty="0" smtClean="0"/>
              <a:t>  w </a:t>
            </a:r>
            <a:r>
              <a:rPr lang="pl-PL" sz="2800" dirty="0"/>
              <a:t>zespole?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/>
              <a:t>Czy Państwa dziecko jest asertywne – potrafi argumentować i bronić swoich racji? </a:t>
            </a:r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/>
              <a:t>Może uważa, że zawsze ma racje bądź sądzi, </a:t>
            </a:r>
            <a:r>
              <a:rPr lang="pl-PL" sz="2800" dirty="0" smtClean="0"/>
              <a:t>       że </a:t>
            </a:r>
            <a:r>
              <a:rPr lang="pl-PL" sz="2800" dirty="0"/>
              <a:t>nigdy nie ma racji? </a:t>
            </a:r>
            <a:endParaRPr lang="pl-PL" sz="2800" dirty="0" smtClean="0"/>
          </a:p>
          <a:p>
            <a:pPr marL="457200" indent="-45720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l-PL" sz="2800" dirty="0" smtClean="0"/>
              <a:t>Czy </a:t>
            </a:r>
            <a:r>
              <a:rPr lang="pl-PL" sz="2800" dirty="0"/>
              <a:t>boi się wyrażać swoje zdanie czy też potrafi bronić tylko racji innych osób?</a:t>
            </a:r>
          </a:p>
        </p:txBody>
      </p:sp>
    </p:spTree>
    <p:extLst>
      <p:ext uri="{BB962C8B-B14F-4D97-AF65-F5344CB8AC3E}">
        <p14:creationId xmlns:p14="http://schemas.microsoft.com/office/powerpoint/2010/main" val="2030281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539552" y="197346"/>
            <a:ext cx="806489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800" dirty="0"/>
              <a:t>Co jest mocną stroną Państwa dziecka</a:t>
            </a:r>
            <a:r>
              <a:rPr lang="pl-PL" sz="2800" dirty="0" smtClean="0"/>
              <a:t>?</a:t>
            </a:r>
            <a:r>
              <a:rPr lang="pl-PL" sz="2800" dirty="0"/>
              <a:t> </a:t>
            </a:r>
          </a:p>
        </p:txBody>
      </p:sp>
      <p:sp>
        <p:nvSpPr>
          <p:cNvPr id="3" name="Prostokąt 2"/>
          <p:cNvSpPr/>
          <p:nvPr/>
        </p:nvSpPr>
        <p:spPr>
          <a:xfrm>
            <a:off x="314819" y="1452780"/>
            <a:ext cx="4032448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chętnie podejmuje wyzwania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radzi sobie z trudnościami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potrafi ocenić swoje postępowanie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nie zraża się trudnościami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potrafi pracować w zespole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jest pomysłowe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jest skuteczne w działaniu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jest konsekwentne w działaniu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jest odpowiedzialne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potrafi wyznaczać sobie cele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potrafi werbalizować swoje myśli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potrafi szybko podejmować decyzje </a:t>
            </a:r>
          </a:p>
        </p:txBody>
      </p:sp>
      <p:sp>
        <p:nvSpPr>
          <p:cNvPr id="4" name="Prostokąt 3"/>
          <p:cNvSpPr/>
          <p:nvPr/>
        </p:nvSpPr>
        <p:spPr>
          <a:xfrm>
            <a:off x="4788024" y="1412776"/>
            <a:ext cx="3995936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jest taktowne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potrafi przekonać innych do swoich racji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radzi sobie z konfliktami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potrafi otwarcie mówić o swoich problemach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dobrze komunikuje się z rówieśnikami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podejmuje próby pokonywania trudności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zastanawia się nad wyborem swojej przyszłości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pl-PL" dirty="0" smtClean="0"/>
              <a:t>potrafi efektywnie zaplanować swój czas</a:t>
            </a: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0839237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ostokąt 1"/>
          <p:cNvSpPr/>
          <p:nvPr/>
        </p:nvSpPr>
        <p:spPr>
          <a:xfrm>
            <a:off x="1259632" y="1700807"/>
            <a:ext cx="6264696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3200" b="1" dirty="0">
                <a:solidFill>
                  <a:srgbClr val="006600"/>
                </a:solidFill>
              </a:rPr>
              <a:t>Jeśli Państwa dziecko rozwinęło w ostatnim czasie chociaż pięć z tych umiejętności, to znaczy, że dobrze wykorzystało czas spędzony w szkole i domu. </a:t>
            </a:r>
          </a:p>
        </p:txBody>
      </p:sp>
    </p:spTree>
    <p:extLst>
      <p:ext uri="{BB962C8B-B14F-4D97-AF65-F5344CB8AC3E}">
        <p14:creationId xmlns:p14="http://schemas.microsoft.com/office/powerpoint/2010/main" val="453868013"/>
      </p:ext>
    </p:extLst>
  </p:cSld>
  <p:clrMapOvr>
    <a:masterClrMapping/>
  </p:clrMapOvr>
</p:sld>
</file>

<file path=ppt/theme/theme1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</TotalTime>
  <Words>340</Words>
  <Application>Microsoft Office PowerPoint</Application>
  <PresentationFormat>Pokaz na ekranie (4:3)</PresentationFormat>
  <Paragraphs>42</Paragraphs>
  <Slides>6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6</vt:i4>
      </vt:variant>
    </vt:vector>
  </HeadingPairs>
  <TitlesOfParts>
    <vt:vector size="7" baseType="lpstr">
      <vt:lpstr>Motyw pakietu Office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danuta</dc:creator>
  <cp:lastModifiedBy>danuta</cp:lastModifiedBy>
  <cp:revision>2</cp:revision>
  <dcterms:created xsi:type="dcterms:W3CDTF">2013-12-09T13:12:12Z</dcterms:created>
  <dcterms:modified xsi:type="dcterms:W3CDTF">2013-12-09T13:31:48Z</dcterms:modified>
</cp:coreProperties>
</file>